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_rels/theme4.xml.rels" ContentType="application/vnd.openxmlformats-package.relationships+xml"/>
  <Override PartName="/ppt/theme/_rels/theme13.xml.rels" ContentType="application/vnd.openxmlformats-package.relationships+xml"/>
  <Override PartName="/ppt/theme/_rels/theme3.xml.rels" ContentType="application/vnd.openxmlformats-package.relationships+xml"/>
  <Override PartName="/ppt/theme/_rels/theme12.xml.rels" ContentType="application/vnd.openxmlformats-package.relationships+xml"/>
  <Override PartName="/ppt/theme/_rels/theme10.xml.rels" ContentType="application/vnd.openxmlformats-package.relationships+xml"/>
  <Override PartName="/ppt/theme/_rels/theme1.xml.rels" ContentType="application/vnd.openxmlformats-package.relationships+xml"/>
  <Override PartName="/ppt/theme/_rels/theme9.xml.rels" ContentType="application/vnd.openxmlformats-package.relationships+xml"/>
  <Override PartName="/ppt/theme/_rels/theme8.xml.rels" ContentType="application/vnd.openxmlformats-package.relationships+xml"/>
  <Override PartName="/ppt/theme/_rels/theme17.xml.rels" ContentType="application/vnd.openxmlformats-package.relationships+xml"/>
  <Override PartName="/ppt/theme/_rels/theme7.xml.rels" ContentType="application/vnd.openxmlformats-package.relationships+xml"/>
  <Override PartName="/ppt/theme/_rels/theme16.xml.rels" ContentType="application/vnd.openxmlformats-package.relationships+xml"/>
  <Override PartName="/ppt/theme/_rels/theme15.xml.rels" ContentType="application/vnd.openxmlformats-package.relationships+xml"/>
  <Override PartName="/ppt/theme/_rels/theme6.xml.rels" ContentType="application/vnd.openxmlformats-package.relationships+xml"/>
  <Override PartName="/ppt/theme/_rels/theme14.xml.rels" ContentType="application/vnd.openxmlformats-package.relationships+xml"/>
  <Override PartName="/ppt/theme/_rels/theme5.xml.rels" ContentType="application/vnd.openxmlformats-package.relationships+xml"/>
  <Override PartName="/ppt/theme/_rels/theme11.xml.rels" ContentType="application/vnd.openxmlformats-package.relationships+xml"/>
  <Override PartName="/ppt/theme/_rels/theme2.xml.rels" ContentType="application/vnd.openxmlformats-package.relationships+xml"/>
  <Override PartName="/ppt/theme/theme15.xml" ContentType="application/vnd.openxmlformats-officedocument.theme+xml"/>
  <Override PartName="/ppt/theme/theme5.xml" ContentType="application/vnd.openxmlformats-officedocument.theme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8.png" ContentType="image/png"/>
  <Override PartName="/ppt/media/image20.png" ContentType="image/png"/>
  <Override PartName="/ppt/media/image11.png" ContentType="image/png"/>
  <Override PartName="/ppt/media/image2.png" ContentType="image/png"/>
  <Override PartName="/ppt/media/image19.png" ContentType="image/png"/>
  <Override PartName="/ppt/media/image14.png" ContentType="image/png"/>
  <Override PartName="/ppt/media/image1.jpeg" ContentType="image/jpeg"/>
  <Override PartName="/ppt/media/image10.png" ContentType="image/png"/>
  <Override PartName="/ppt/media/image6.png" ContentType="image/png"/>
  <Override PartName="/ppt/media/image15.png" ContentType="image/png"/>
  <Override PartName="/ppt/media/image5.svg" ContentType="image/svg"/>
  <Override PartName="/ppt/media/image8.png" ContentType="image/png"/>
  <Override PartName="/ppt/media/image17.png" ContentType="image/png"/>
  <Override PartName="/ppt/media/image12.png" ContentType="image/png"/>
  <Override PartName="/ppt/media/image3.png" ContentType="image/png"/>
  <Override PartName="/ppt/media/image16.png" ContentType="image/png"/>
  <Override PartName="/ppt/media/image7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75" r:id="rId12"/>
    <p:sldMasterId id="2147483677" r:id="rId13"/>
    <p:sldMasterId id="2147483679" r:id="rId14"/>
    <p:sldMasterId id="2147483681" r:id="rId15"/>
    <p:sldMasterId id="2147483683" r:id="rId16"/>
    <p:sldMasterId id="2147483685" r:id="rId17"/>
    <p:sldMasterId id="2147483687" r:id="rId18"/>
  </p:sldMasterIdLst>
  <p:notesMasterIdLst>
    <p:notesMasterId r:id="rId19"/>
  </p:notes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notesMaster" Target="notesMasters/notesMaster1.xml"/><Relationship Id="rId20" Type="http://schemas.openxmlformats.org/officeDocument/2006/relationships/slide" Target="slides/slide1.xml"/><Relationship Id="rId21" Type="http://schemas.openxmlformats.org/officeDocument/2006/relationships/slide" Target="slides/slide2.xml"/><Relationship Id="rId22" Type="http://schemas.openxmlformats.org/officeDocument/2006/relationships/slide" Target="slides/slide3.xml"/><Relationship Id="rId23" Type="http://schemas.openxmlformats.org/officeDocument/2006/relationships/slide" Target="slides/slide4.xml"/><Relationship Id="rId24" Type="http://schemas.openxmlformats.org/officeDocument/2006/relationships/slide" Target="slides/slide5.xml"/><Relationship Id="rId25" Type="http://schemas.openxmlformats.org/officeDocument/2006/relationships/slide" Target="slides/slide6.xml"/><Relationship Id="rId26" Type="http://schemas.openxmlformats.org/officeDocument/2006/relationships/slide" Target="slides/slide7.xml"/><Relationship Id="rId27" Type="http://schemas.openxmlformats.org/officeDocument/2006/relationships/slide" Target="slides/slide8.xml"/><Relationship Id="rId28" Type="http://schemas.openxmlformats.org/officeDocument/2006/relationships/slide" Target="slides/slide9.xml"/><Relationship Id="rId29" Type="http://schemas.openxmlformats.org/officeDocument/2006/relationships/slide" Target="slides/slide10.xml"/><Relationship Id="rId30" Type="http://schemas.openxmlformats.org/officeDocument/2006/relationships/slide" Target="slides/slide11.xml"/><Relationship Id="rId31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Click to move the slide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Click to edit the notes format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dt" idx="52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 type="ftr" idx="53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 type="sldNum" idx="54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788ED459-2A37-4C3F-8632-29863C802075}" type="slidenum"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1</a:t>
            </a:fld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sldNum" idx="5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736089EA-6498-4557-BAF9-A28A5DB6D05B}" type="slidenum">
              <a:rPr b="0" lang="hu-HU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sldNum" idx="5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EA9E50CD-253C-4C48-82A5-AF12D06C04F1}" type="slidenum">
              <a:rPr b="0" lang="hu-HU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9FE29D-5C7E-4E58-A558-CC3A5F5DA5E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6D79EF7A-C8DC-4139-BE36-E4B6F6D98CE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494388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5877360" y="2142000"/>
            <a:ext cx="494388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66763C27-BE24-4100-80F8-3284392AB2C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4E566117-B195-47F4-8483-FA45EEC8113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1964DD63-F8FE-48FC-A068-604E59DF52B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D231B3A7-F550-4A63-A623-9365D703F71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459154B3-4D25-401F-87CC-4DF66623D4B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subTitle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F786EF6C-AF02-4A5E-81E3-06B9C4CA5A4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9CD1AF70-0DD9-464D-A9E4-85BE788A61A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FCB62FAB-BFB9-4EE5-B034-62C53FAB671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494388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5877360" y="2142000"/>
            <a:ext cx="4943880" cy="364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6"/>
          </p:nvPr>
        </p:nvSpPr>
        <p:spPr/>
        <p:txBody>
          <a:bodyPr/>
          <a:p>
            <a:fld id="{39F4C935-3D82-42BC-8084-4B03917940A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CB69E26-3CB5-4569-AAC0-74CD7AD4EAC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9"/>
          </p:nvPr>
        </p:nvSpPr>
        <p:spPr/>
        <p:txBody>
          <a:bodyPr/>
          <a:p>
            <a:fld id="{AF0B1B14-F261-47D6-BAAB-D701B8ACF22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2"/>
          </p:nvPr>
        </p:nvSpPr>
        <p:spPr/>
        <p:txBody>
          <a:bodyPr/>
          <a:p>
            <a:fld id="{D51A00A3-8491-4101-B957-524B82CDBD1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5"/>
          </p:nvPr>
        </p:nvSpPr>
        <p:spPr/>
        <p:txBody>
          <a:bodyPr/>
          <a:p>
            <a:fld id="{684EE3B9-0DC3-4EDD-97C3-223777A763F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8"/>
          </p:nvPr>
        </p:nvSpPr>
        <p:spPr/>
        <p:txBody>
          <a:bodyPr/>
          <a:p>
            <a:fld id="{B184BCB9-A5C0-46EA-AA86-79A56939DB7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1"/>
          </p:nvPr>
        </p:nvSpPr>
        <p:spPr/>
        <p:txBody>
          <a:bodyPr/>
          <a:p>
            <a:fld id="{835AF2AE-2160-40AF-8DF7-C66F4A4EF2C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A3CE2B4-A832-4ACD-9FE0-88336904B85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0BDF649-A664-45CC-8C36-70ED6595801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148FCBB1-B23A-409E-80D9-383DAC1AC6A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évjegy – idéz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87295035-C952-499E-BFA8-90C38B24A04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022CB9E4-5A98-498D-8D9C-300E909B1C0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D36F58A7-240A-4243-8EA7-FFAEB30020D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97971245-4766-43A9-87F8-28AF2D0E992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8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9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20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1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2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3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Kép 6" descr="Celestia-R1---OverlayTitle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3962520" y="1964160"/>
            <a:ext cx="7197480" cy="242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r" defTabSz="457200">
              <a:lnSpc>
                <a:spcPct val="100000"/>
              </a:lnSpc>
              <a:buNone/>
            </a:pPr>
            <a:r>
              <a:rPr b="0" lang="hu-HU" sz="48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4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dt" idx="1"/>
          </p:nvPr>
        </p:nvSpPr>
        <p:spPr>
          <a:xfrm>
            <a:off x="893268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 idx="2"/>
          </p:nvPr>
        </p:nvSpPr>
        <p:spPr>
          <a:xfrm>
            <a:off x="3962520" y="5870520"/>
            <a:ext cx="489348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 idx="3"/>
          </p:nvPr>
        </p:nvSpPr>
        <p:spPr>
          <a:xfrm>
            <a:off x="1060884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7A3FF19-7B14-412F-A386-D0AB868EC479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Click to edit the outline text format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" sz="1400" strike="noStrike" u="none">
                <a:solidFill>
                  <a:schemeClr val="lt1"/>
                </a:solidFill>
                <a:uFillTx/>
                <a:latin typeface="Calibri"/>
              </a:rPr>
              <a:t>Second Outline Level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1200" strike="noStrike" u="none">
                <a:solidFill>
                  <a:schemeClr val="lt1"/>
                </a:solidFill>
                <a:uFillTx/>
                <a:latin typeface="Calibri"/>
              </a:rPr>
              <a:t>Third Outline Level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" sz="1200" strike="noStrike" u="none">
                <a:solidFill>
                  <a:schemeClr val="lt1"/>
                </a:solidFill>
                <a:uFillTx/>
                <a:latin typeface="Calibri"/>
              </a:rPr>
              <a:t>Fourth Outline Level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Fifth Outline Level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Sixth Outline Level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Seventh Outline Level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Kép 6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dt" idx="28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 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ftr" idx="29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sldNum" idx="30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93F96F8-AA45-43E6-B6E2-AB5DC38E262C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1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Kép 6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85800" y="3308760"/>
            <a:ext cx="10131120" cy="146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40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4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85800" y="4777560"/>
            <a:ext cx="10131120" cy="86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000" strike="noStrike" u="none" cap="all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dt" idx="31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ftr" idx="32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sldNum" idx="33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A6E8F520-54C5-4B1C-8809-6E66239AAE48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6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950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821920" y="2142000"/>
            <a:ext cx="49950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dt" idx="34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ftr" idx="35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sldNum" idx="36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503A052F-AB80-49EC-AF24-F5606975D5D4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8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973800" y="2218320"/>
            <a:ext cx="470880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85800" y="2870280"/>
            <a:ext cx="4996440" cy="292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5880" y="2226600"/>
            <a:ext cx="472248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5823360" y="2870280"/>
            <a:ext cx="4995000" cy="292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01" name="PlaceHolder 6"/>
          <p:cNvSpPr>
            <a:spLocks noGrp="1"/>
          </p:cNvSpPr>
          <p:nvPr>
            <p:ph type="dt" idx="37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2" name="PlaceHolder 7"/>
          <p:cNvSpPr>
            <a:spLocks noGrp="1"/>
          </p:cNvSpPr>
          <p:nvPr>
            <p:ph type="ftr" idx="38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3" name="PlaceHolder 8"/>
          <p:cNvSpPr>
            <a:spLocks noGrp="1"/>
          </p:cNvSpPr>
          <p:nvPr>
            <p:ph type="sldNum" idx="39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5DD1A50F-D410-4B45-B69E-0AD94B4D90A1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0" r:id="rId3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Kép 5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dt" idx="40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 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ftr" idx="41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sldNum" idx="42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DF4ADBDC-008F-4776-87CF-DD34F9AC07A6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1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2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Kép 4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11" name="PlaceHolder 1"/>
          <p:cNvSpPr>
            <a:spLocks noGrp="1"/>
          </p:cNvSpPr>
          <p:nvPr>
            <p:ph type="dt" idx="43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 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ftr" idx="44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sldNum" idx="45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623CA958-EB6F-4DA4-B6F4-D70A10849148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1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4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85800" y="2074320"/>
            <a:ext cx="3680640" cy="137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24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24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648320" y="609480"/>
            <a:ext cx="6168600" cy="518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85800" y="3445920"/>
            <a:ext cx="3680640" cy="182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dt" idx="46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ftr" idx="47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 type="sldNum" idx="48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56B8360D-E112-43D2-8CFA-03152A1F227A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6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280" cy="137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28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2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7536240" y="914400"/>
            <a:ext cx="3280680" cy="4571640"/>
          </a:xfrm>
          <a:prstGeom prst="rect">
            <a:avLst/>
          </a:prstGeom>
          <a:noFill/>
          <a:ln cap="sq" w="50760">
            <a:solidFill>
              <a:srgbClr val="ffffff"/>
            </a:solidFill>
            <a:miter/>
          </a:ln>
          <a:effectLst>
            <a:outerShdw dist="0" dir="0" blurRad="2541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Kép beszúrásához kattintson az ikonra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685800" y="2971800"/>
            <a:ext cx="6164280" cy="182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dt" idx="49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 type="ftr" idx="50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27" name="PlaceHolder 6"/>
          <p:cNvSpPr>
            <a:spLocks noGrp="1"/>
          </p:cNvSpPr>
          <p:nvPr>
            <p:ph type="sldNum" idx="51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B547573B-0C1B-40B1-8238-631419C9B225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8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4732920"/>
            <a:ext cx="1013112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24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24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371600" y="932040"/>
            <a:ext cx="8759520" cy="3164760"/>
          </a:xfrm>
          <a:prstGeom prst="rect">
            <a:avLst/>
          </a:prstGeom>
          <a:noFill/>
          <a:ln cap="sq" w="50760">
            <a:solidFill>
              <a:srgbClr val="ffffff"/>
            </a:solidFill>
            <a:miter/>
          </a:ln>
          <a:effectLst>
            <a:outerShdw dist="0" dir="0" blurRad="2541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Kép beszúrásához kattintson az ikonra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85800" y="5299560"/>
            <a:ext cx="10131120" cy="493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dt" idx="4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ftr" idx="5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4" name="PlaceHolder 6"/>
          <p:cNvSpPr>
            <a:spLocks noGrp="1"/>
          </p:cNvSpPr>
          <p:nvPr>
            <p:ph type="sldNum" idx="6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01F59AA8-377D-4DB7-AACC-B8083ACFC1B9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Kép 6" descr="Celestia-R1---OverlayContentHD.png"/>
          <p:cNvPicPr/>
          <p:nvPr/>
        </p:nvPicPr>
        <p:blipFill>
          <a:blip r:embed="rId3"/>
          <a:stretch/>
        </p:blipFill>
        <p:spPr>
          <a:xfrm>
            <a:off x="324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31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200" strike="noStrike" u="none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1013112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0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7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8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sldNum" idx="9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A6EC294A-B73C-4BC8-8BB5-AF6B8A4D6D60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Kép 15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22" name="Szövegdoboz 14"/>
          <p:cNvSpPr/>
          <p:nvPr/>
        </p:nvSpPr>
        <p:spPr>
          <a:xfrm>
            <a:off x="10238040" y="274320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hu-HU" sz="8000" strike="noStrike" u="none" cap="all">
                <a:solidFill>
                  <a:schemeClr val="lt1"/>
                </a:solidFill>
                <a:uFillTx/>
                <a:latin typeface="Calibri"/>
              </a:rPr>
              <a:t>”</a:t>
            </a:r>
            <a:endParaRPr b="0" lang="en-US" sz="8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" name="Szövegdoboz 10"/>
          <p:cNvSpPr/>
          <p:nvPr/>
        </p:nvSpPr>
        <p:spPr>
          <a:xfrm>
            <a:off x="488160" y="82332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hu-HU" sz="8000" strike="noStrike" u="none" cap="all">
                <a:solidFill>
                  <a:schemeClr val="lt1"/>
                </a:solidFill>
                <a:uFillTx/>
                <a:latin typeface="Calibri"/>
              </a:rPr>
              <a:t>„</a:t>
            </a:r>
            <a:endParaRPr b="0" lang="en-US" sz="8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992160" y="609480"/>
            <a:ext cx="9550080" cy="2742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200" strike="noStrike" u="none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098000" y="3352680"/>
            <a:ext cx="9338760" cy="38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87600" y="4343400"/>
            <a:ext cx="1015200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0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dt" idx="10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ftr" idx="11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9" name="PlaceHolder 6"/>
          <p:cNvSpPr>
            <a:spLocks noGrp="1"/>
          </p:cNvSpPr>
          <p:nvPr>
            <p:ph type="sldNum" idx="12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80E3B469-0CCB-43B7-BD9A-577EC54B5EB0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85800" y="3308760"/>
            <a:ext cx="10131120" cy="146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200" strike="noStrike" u="none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85800" y="4777560"/>
            <a:ext cx="10131120" cy="86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0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dt" idx="13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ftr" idx="14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sldNum" idx="15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74117DFC-0DB3-495F-93D1-1D5B86E15B68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Kép 10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37" name="Szövegdoboz 12"/>
          <p:cNvSpPr/>
          <p:nvPr/>
        </p:nvSpPr>
        <p:spPr>
          <a:xfrm>
            <a:off x="10238040" y="274320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hu-HU" sz="8000" strike="noStrike" u="none" cap="all">
                <a:solidFill>
                  <a:schemeClr val="lt1"/>
                </a:solidFill>
                <a:uFillTx/>
                <a:latin typeface="Calibri"/>
              </a:rPr>
              <a:t>”</a:t>
            </a:r>
            <a:endParaRPr b="0" lang="en-US" sz="8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8" name="Szövegdoboz 13"/>
          <p:cNvSpPr/>
          <p:nvPr/>
        </p:nvSpPr>
        <p:spPr>
          <a:xfrm>
            <a:off x="488160" y="82332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hu-HU" sz="8000" strike="noStrike" u="none" cap="all">
                <a:solidFill>
                  <a:schemeClr val="lt1"/>
                </a:solidFill>
                <a:uFillTx/>
                <a:latin typeface="Calibri"/>
              </a:rPr>
              <a:t>„</a:t>
            </a:r>
            <a:endParaRPr b="0" lang="en-US" sz="8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992160" y="609480"/>
            <a:ext cx="9550080" cy="2742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200" strike="noStrike" u="none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85800" y="3886200"/>
            <a:ext cx="10135080" cy="88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4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4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85800" y="4775040"/>
            <a:ext cx="10135080" cy="101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dt" idx="16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ftr" idx="17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sldNum" idx="18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ECCB4E7A-6FD6-44B9-BB1E-43AD28EFF9BA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Kép 7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2742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85800" y="3505320"/>
            <a:ext cx="101311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2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2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1013112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dt" idx="19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&lt;date/time&gt;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ftr" idx="20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sldNum" idx="21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58968C29-C4A5-4B87-9630-C2754FA873E5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Kép 6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53" name="PlaceHolder 1"/>
          <p:cNvSpPr>
            <a:spLocks noGrp="1"/>
          </p:cNvSpPr>
          <p:nvPr>
            <p:ph type="body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dt" idx="22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 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ftr" idx="23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sldNum" idx="24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3C41B1D-55F5-47EF-9836-6D05142B0699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1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Mintacím szerkesztése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Kép 6" descr="Celestia-R1---OverlayContentHD.png"/>
          <p:cNvPicPr/>
          <p:nvPr/>
        </p:nvPicPr>
        <p:blipFill>
          <a:blip r:embed="rId3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 w="0">
            <a:noFill/>
          </a:ln>
        </p:spPr>
      </p:pic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658720" y="609480"/>
            <a:ext cx="2158200" cy="518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Mintací</a:t>
            </a: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m </a:t>
            </a: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szerke</a:t>
            </a: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sztése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85800" y="609480"/>
            <a:ext cx="7831800" cy="518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Mintaszöveg szerkesztése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600" strike="noStrike" u="none">
                <a:solidFill>
                  <a:schemeClr val="lt1"/>
                </a:solidFill>
                <a:uFillTx/>
                <a:latin typeface="Calibri"/>
              </a:rPr>
              <a:t>Második szint</a:t>
            </a:r>
            <a:endParaRPr b="0" lang="hu" sz="16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2" marL="12002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400" strike="noStrike" u="none">
                <a:solidFill>
                  <a:schemeClr val="lt1"/>
                </a:solidFill>
                <a:uFillTx/>
                <a:latin typeface="Calibri"/>
              </a:rPr>
              <a:t>Harmadik szint</a:t>
            </a:r>
            <a:endParaRPr b="0" lang="hu" sz="14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3" marL="15429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Negyedik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lvl="4" marL="2000160" indent="-17136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200" strike="noStrike" u="none">
                <a:solidFill>
                  <a:schemeClr val="lt1"/>
                </a:solidFill>
                <a:uFillTx/>
                <a:latin typeface="Calibri"/>
              </a:rPr>
              <a:t>Ötödik szint</a:t>
            </a:r>
            <a:endParaRPr b="0" lang="hu" sz="12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dt" idx="25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 </a:t>
            </a:r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ftr" idx="26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sldNum" idx="27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00" strike="noStrike" u="none">
                <a:solidFill>
                  <a:schemeClr val="lt1"/>
                </a:solidFill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A1DC9CC1-F074-4C00-882C-5987BC4DA9C0}" type="slidenum">
              <a:rPr b="0" lang="hu-HU" sz="1000" strike="noStrike" u="none">
                <a:solidFill>
                  <a:schemeClr val="lt1"/>
                </a:solidFill>
                <a:uFillTx/>
                <a:latin typeface="Calibri"/>
              </a:rPr>
              <a:t>1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4.png"/><Relationship Id="rId3" Type="http://schemas.openxmlformats.org/officeDocument/2006/relationships/image" Target="../media/image5.svg"/><Relationship Id="rId4" Type="http://schemas.openxmlformats.org/officeDocument/2006/relationships/slideLayout" Target="../slideLayouts/slideLayout17.xml"/><Relationship Id="rId5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slideLayout" Target="../slideLayouts/slideLayout1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4" name="Téglalap 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993680" y="1354680"/>
            <a:ext cx="8204040" cy="234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hu-HU" sz="6000" strike="noStrike" u="none" cap="all">
                <a:solidFill>
                  <a:schemeClr val="lt1"/>
                </a:solidFill>
                <a:uFillTx/>
                <a:latin typeface="Calibri Light"/>
              </a:rPr>
              <a:t>Állat örökbefogadás</a:t>
            </a:r>
            <a:endParaRPr b="0" lang="hu" sz="6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cxnSp>
        <p:nvCxnSpPr>
          <p:cNvPr id="136" name="Egyenes összekötő 9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845320" y="3809880"/>
            <a:ext cx="501120" cy="360"/>
          </a:xfrm>
          <a:prstGeom prst="straightConnector1">
            <a:avLst/>
          </a:prstGeom>
          <a:ln cap="rnd" w="19050">
            <a:solidFill>
              <a:srgbClr val="ac3ec1"/>
            </a:solidFill>
            <a:round/>
          </a:ln>
        </p:spPr>
      </p:cxnSp>
      <p:sp>
        <p:nvSpPr>
          <p:cNvPr id="137" name="PlaceHolder 2"/>
          <p:cNvSpPr>
            <a:spLocks noGrp="1"/>
          </p:cNvSpPr>
          <p:nvPr>
            <p:ph type="subTitle"/>
          </p:nvPr>
        </p:nvSpPr>
        <p:spPr>
          <a:xfrm>
            <a:off x="2496960" y="3940560"/>
            <a:ext cx="7197480" cy="1240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algn="ctr" defTabSz="457200">
              <a:lnSpc>
                <a:spcPct val="100000"/>
              </a:lnSpc>
              <a:spcAft>
                <a:spcPts val="1001"/>
              </a:spcAft>
              <a:tabLst>
                <a:tab algn="l" pos="0"/>
              </a:tabLst>
            </a:pPr>
            <a:r>
              <a:rPr b="0" lang="hu-HU" sz="1800" strike="noStrike" u="none" cap="all">
                <a:solidFill>
                  <a:schemeClr val="lt1"/>
                </a:solidFill>
                <a:uFillTx/>
                <a:latin typeface="Calibri"/>
              </a:rPr>
              <a:t>Készítette: Fenyvesi Péter, Bakri ferenc Roland, Fehér Attila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hu" sz="3600" strike="noStrike" u="none" cap="all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hu" sz="3600" strike="noStrike" u="none" cap="all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628200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Specifikáció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62820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A Kisállat Örökbefogadó weboldal célja, hogy egyszerű, informatív és esztétikus platformot, emellett biztosítson adatbázist az állatok örökbefogadásához, különösen az állatbarátok, családok és a menhelyek számára.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indent="0" defTabSz="457200">
              <a:lnSpc>
                <a:spcPct val="100000"/>
              </a:lnSpc>
              <a:spcAft>
                <a:spcPts val="1001"/>
              </a:spcAft>
              <a:buNone/>
              <a:tabLst>
                <a:tab algn="l" pos="0"/>
              </a:tabLst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Célcsoport: állatbarátok, potenciális örökbefogadók, családok, menhelyek, állatvédő szervezetek.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40" name="Ábra 6"/>
          <p:cNvSpPr/>
          <p:nvPr/>
        </p:nvSpPr>
        <p:spPr>
          <a:xfrm>
            <a:off x="7590960" y="1667880"/>
            <a:ext cx="3445200" cy="3445200"/>
          </a:xfrm>
          <a:prstGeom prst="roundRect">
            <a:avLst>
              <a:gd name="adj" fmla="val 4380"/>
            </a:avLst>
          </a:prstGeom>
          <a:blipFill rotWithShape="0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a:blipFill>
          <a:ln cap="sq" w="50800">
            <a:solidFill>
              <a:srgbClr val="ffffff"/>
            </a:solidFill>
            <a:miter/>
          </a:ln>
          <a:effectLst>
            <a:outerShdw algn="tl" blurRad="254160" rotWithShape="0">
              <a:srgbClr val="000000">
                <a:alpha val="43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Funkcionális Követelmények</a:t>
            </a:r>
            <a:br>
              <a:rPr sz="3600"/>
            </a:b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Az oldal lehetőséget biztosít a felhasználóknak arra, hogy regisztráljanak és bejelentkezzenek, így hozzáférhetnek az állatok részletes információihoz és üzenhetnek a feltöltőknek.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A felhasználók számára elérhető egy „Állat feltöltés” funkció, amely lehetővé teszi új állatok adatainak rögzítését az adatbázisba, beleértve a nevüket, korukat, fajtájukat és egyéb fontos információikat.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Ezeknek az állatoknak elérhető egy részletező oldal ahol többek között a leírást is elolvashatják a bejelentkezett felhasználók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Lehetőség van a feltöltött állatok törlésére, ha sikeresen örökbefogadták őket.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" sz="3600" strike="noStrike" u="none" cap="all">
                <a:solidFill>
                  <a:schemeClr val="lt1"/>
                </a:solidFill>
                <a:uFillTx/>
                <a:latin typeface="Calibri Light"/>
              </a:rPr>
              <a:t>WEBOLDAL eleje</a:t>
            </a:r>
            <a:endParaRPr b="0" lang="hu" sz="3600" strike="noStrike" u="none" cap="all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50292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Az oldal tetején egy rögzített fejléc található, baloldalon egy nyitóoldalra irányító képpel. 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Jobbra két aloldal linkje (Fotózási tippek, A weboldalról) található. A bejelentkezés és regisztráció gombok az űrlapokra irányítanak. 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trike="noStrike" u="none">
                <a:solidFill>
                  <a:schemeClr val="lt1"/>
                </a:solidFill>
                <a:uFillTx/>
                <a:latin typeface="Calibri"/>
              </a:rPr>
              <a:t>A regisztrációhoz érvényes e-mail cím és minimum 8 karakter hosszú jelszó szükséges. Bejelentkezéshez regisztrált e-mail cím és jelszó szükséges.</a:t>
            </a:r>
            <a:endParaRPr b="0" lang="hu" sz="20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pic>
        <p:nvPicPr>
          <p:cNvPr id="145" name="" descr=""/>
          <p:cNvPicPr/>
          <p:nvPr/>
        </p:nvPicPr>
        <p:blipFill>
          <a:blip r:embed="rId1"/>
          <a:srcRect l="0" t="0" r="0" b="30391"/>
          <a:stretch/>
        </p:blipFill>
        <p:spPr>
          <a:xfrm>
            <a:off x="6380280" y="1143000"/>
            <a:ext cx="5049720" cy="1143000"/>
          </a:xfrm>
          <a:prstGeom prst="rect">
            <a:avLst/>
          </a:prstGeom>
          <a:ln w="0">
            <a:noFill/>
          </a:ln>
        </p:spPr>
      </p:pic>
      <p:pic>
        <p:nvPicPr>
          <p:cNvPr id="146" name="" descr=""/>
          <p:cNvPicPr/>
          <p:nvPr/>
        </p:nvPicPr>
        <p:blipFill>
          <a:blip r:embed="rId2"/>
          <a:stretch/>
        </p:blipFill>
        <p:spPr>
          <a:xfrm>
            <a:off x="6400800" y="2286000"/>
            <a:ext cx="5019480" cy="2907720"/>
          </a:xfrm>
          <a:prstGeom prst="rect">
            <a:avLst/>
          </a:prstGeom>
          <a:ln w="0">
            <a:noFill/>
          </a:ln>
        </p:spPr>
      </p:pic>
      <p:pic>
        <p:nvPicPr>
          <p:cNvPr id="147" name="" descr=""/>
          <p:cNvPicPr/>
          <p:nvPr/>
        </p:nvPicPr>
        <p:blipFill>
          <a:blip r:embed="rId3"/>
          <a:stretch/>
        </p:blipFill>
        <p:spPr>
          <a:xfrm>
            <a:off x="6400800" y="2350080"/>
            <a:ext cx="5019480" cy="2907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Tartalom helye 3" descr=""/>
          <p:cNvPicPr/>
          <p:nvPr/>
        </p:nvPicPr>
        <p:blipFill>
          <a:blip r:embed="rId1"/>
          <a:stretch/>
        </p:blipFill>
        <p:spPr>
          <a:xfrm>
            <a:off x="3886200" y="2743200"/>
            <a:ext cx="2039040" cy="2376720"/>
          </a:xfrm>
          <a:prstGeom prst="rect">
            <a:avLst/>
          </a:prstGeom>
          <a:ln w="0">
            <a:noFill/>
          </a:ln>
        </p:spPr>
      </p:pic>
      <p:pic>
        <p:nvPicPr>
          <p:cNvPr id="149" name="Kép 4" descr=""/>
          <p:cNvPicPr/>
          <p:nvPr/>
        </p:nvPicPr>
        <p:blipFill>
          <a:blip r:embed="rId2"/>
          <a:stretch/>
        </p:blipFill>
        <p:spPr>
          <a:xfrm>
            <a:off x="1143000" y="2768040"/>
            <a:ext cx="1823760" cy="2948400"/>
          </a:xfrm>
          <a:prstGeom prst="rect">
            <a:avLst/>
          </a:prstGeom>
          <a:ln w="0">
            <a:noFill/>
          </a:ln>
        </p:spPr>
      </p:pic>
      <p:pic>
        <p:nvPicPr>
          <p:cNvPr id="150" name="Kép 5" descr=""/>
          <p:cNvPicPr/>
          <p:nvPr/>
        </p:nvPicPr>
        <p:blipFill>
          <a:blip r:embed="rId3"/>
          <a:stretch/>
        </p:blipFill>
        <p:spPr>
          <a:xfrm>
            <a:off x="3200400" y="5328000"/>
            <a:ext cx="3442680" cy="1452600"/>
          </a:xfrm>
          <a:prstGeom prst="rect">
            <a:avLst/>
          </a:prstGeom>
          <a:ln w="0">
            <a:noFill/>
          </a:ln>
        </p:spPr>
      </p:pic>
      <p:pic>
        <p:nvPicPr>
          <p:cNvPr id="151" name="Kép 6" descr=""/>
          <p:cNvPicPr/>
          <p:nvPr/>
        </p:nvPicPr>
        <p:blipFill>
          <a:blip r:embed="rId4"/>
          <a:stretch/>
        </p:blipFill>
        <p:spPr>
          <a:xfrm>
            <a:off x="6858000" y="2743200"/>
            <a:ext cx="1581120" cy="1018800"/>
          </a:xfrm>
          <a:prstGeom prst="rect">
            <a:avLst/>
          </a:prstGeom>
          <a:ln w="0">
            <a:noFill/>
          </a:ln>
        </p:spPr>
      </p:pic>
      <p:sp>
        <p:nvSpPr>
          <p:cNvPr id="152" name="Szövegdoboz 7"/>
          <p:cNvSpPr/>
          <p:nvPr/>
        </p:nvSpPr>
        <p:spPr>
          <a:xfrm>
            <a:off x="730440" y="1236240"/>
            <a:ext cx="10470960" cy="104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2100" strike="noStrike" u="none">
                <a:solidFill>
                  <a:schemeClr val="lt1"/>
                </a:solidFill>
                <a:uFillTx/>
                <a:latin typeface="Calibri"/>
              </a:rPr>
              <a:t>Itt látható a bejelentkezés, regisztrációs és kijelentkezés lehetőség.</a:t>
            </a:r>
            <a:endParaRPr b="0" lang="en-US" sz="21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2100" strike="noStrike" u="none">
                <a:solidFill>
                  <a:schemeClr val="lt1"/>
                </a:solidFill>
                <a:uFillTx/>
                <a:latin typeface="Calibri"/>
              </a:rPr>
              <a:t>A felhasználó bejelentkezés nélkül, nem láthatja az állatok részleteit illetve nem tölthet fel új állatot, amint regisztrált, minden funkció elérhetővé válik.</a:t>
            </a:r>
            <a:endParaRPr b="0" lang="en-US" sz="21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53" name="Kép 8" descr=""/>
          <p:cNvPicPr/>
          <p:nvPr/>
        </p:nvPicPr>
        <p:blipFill>
          <a:blip r:embed="rId5"/>
          <a:stretch/>
        </p:blipFill>
        <p:spPr>
          <a:xfrm>
            <a:off x="6877080" y="3886200"/>
            <a:ext cx="1581120" cy="792000"/>
          </a:xfrm>
          <a:prstGeom prst="rect">
            <a:avLst/>
          </a:prstGeom>
          <a:ln w="0">
            <a:noFill/>
          </a:ln>
        </p:spPr>
      </p:pic>
      <p:pic>
        <p:nvPicPr>
          <p:cNvPr id="154" name="Kép 9" descr=""/>
          <p:cNvPicPr/>
          <p:nvPr/>
        </p:nvPicPr>
        <p:blipFill>
          <a:blip r:embed="rId6"/>
          <a:stretch/>
        </p:blipFill>
        <p:spPr>
          <a:xfrm>
            <a:off x="9144000" y="2743200"/>
            <a:ext cx="2300040" cy="1509120"/>
          </a:xfrm>
          <a:prstGeom prst="rect">
            <a:avLst/>
          </a:prstGeom>
          <a:ln w="0">
            <a:noFill/>
          </a:ln>
        </p:spPr>
      </p:pic>
      <p:sp>
        <p:nvSpPr>
          <p:cNvPr id="155" name="Szövegdoboz 10"/>
          <p:cNvSpPr/>
          <p:nvPr/>
        </p:nvSpPr>
        <p:spPr>
          <a:xfrm>
            <a:off x="730440" y="290880"/>
            <a:ext cx="79740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"/>
              </a:rPr>
              <a:t>Bejelentkezés és regisztráció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56" name="Kép 11" descr=""/>
          <p:cNvPicPr/>
          <p:nvPr/>
        </p:nvPicPr>
        <p:blipFill>
          <a:blip r:embed="rId7"/>
          <a:stretch/>
        </p:blipFill>
        <p:spPr>
          <a:xfrm>
            <a:off x="9110880" y="4484520"/>
            <a:ext cx="2319120" cy="544680"/>
          </a:xfrm>
          <a:prstGeom prst="rect">
            <a:avLst/>
          </a:prstGeom>
          <a:ln w="0">
            <a:noFill/>
          </a:ln>
        </p:spPr>
      </p:pic>
      <p:sp>
        <p:nvSpPr>
          <p:cNvPr id="157" name="Szövegdoboz 1"/>
          <p:cNvSpPr/>
          <p:nvPr/>
        </p:nvSpPr>
        <p:spPr>
          <a:xfrm>
            <a:off x="6858000" y="4910400"/>
            <a:ext cx="4572000" cy="20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Az oldal figyeli, hogy ugyanazzal az email-el ne lehessen regisztrálni, illetve minden mező a feltételeknek megfelelően legyen kitöltve.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-HU" sz="3600" strike="noStrike" u="none" cap="all">
                <a:solidFill>
                  <a:schemeClr val="lt1"/>
                </a:solidFill>
                <a:uFillTx/>
                <a:latin typeface="Calibri Light"/>
              </a:rPr>
              <a:t>Design és Felhasználói Élmény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457200" y="2286000"/>
            <a:ext cx="448596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Weboldalunk designja érzelmekre ható és vonzó, könnyed színek használatával és állatfotók kiemelésével hogy a felhasználói élmény élvezetes és informatív legyen.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lt1"/>
                </a:solidFill>
                <a:uFillTx/>
                <a:latin typeface="Calibri"/>
              </a:rPr>
              <a:t>A reszponzív kialakításnak köszönhetően a weboldal bármilyen eszközön kényelmesen használható, és a navigáció intuitív, egyszerű.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pic>
        <p:nvPicPr>
          <p:cNvPr id="160" name="Kép 6" descr=""/>
          <p:cNvPicPr/>
          <p:nvPr/>
        </p:nvPicPr>
        <p:blipFill>
          <a:blip r:embed="rId1"/>
          <a:stretch/>
        </p:blipFill>
        <p:spPr>
          <a:xfrm>
            <a:off x="6858000" y="2203560"/>
            <a:ext cx="4828680" cy="3740040"/>
          </a:xfrm>
          <a:prstGeom prst="rect">
            <a:avLst/>
          </a:prstGeom>
          <a:ln w="0">
            <a:noFill/>
          </a:ln>
        </p:spPr>
      </p:pic>
      <p:pic>
        <p:nvPicPr>
          <p:cNvPr id="161" name="Kép 7" descr=""/>
          <p:cNvPicPr/>
          <p:nvPr/>
        </p:nvPicPr>
        <p:blipFill>
          <a:blip r:embed="rId2"/>
          <a:stretch/>
        </p:blipFill>
        <p:spPr>
          <a:xfrm>
            <a:off x="5257800" y="2167560"/>
            <a:ext cx="1361160" cy="3776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r>
              <a:rPr b="0" lang="hu" sz="3600" strike="noStrike" u="none">
                <a:solidFill>
                  <a:schemeClr val="lt1"/>
                </a:solidFill>
                <a:uFillTx/>
                <a:latin typeface="Calibri"/>
              </a:rPr>
              <a:t>KISÁLLAT KERESÉSE</a:t>
            </a:r>
            <a:endParaRPr b="0" lang="hu" sz="36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502920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A nyitóoldalon a felhasználó böngészhet az örökbefogadható állatok közt. 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Arial"/>
              <a:buChar char="•"/>
            </a:pP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Egy szűrő is található a könnyebb böngészés érdekében. Meglehet tekinteni az állat korát, ivarát és egy </a:t>
            </a: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képét. 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  <a:p>
            <a:pPr marL="285840" indent="-28584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Arial"/>
              <a:buChar char="•"/>
            </a:pP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Ha a felhasználó bevan jelentkezve akkor bővebb információkat tekinthet meg az adott állatról. Itt </a:t>
            </a:r>
            <a:r>
              <a:rPr b="0" lang="hu" sz="1800" strike="noStrike" u="none">
                <a:solidFill>
                  <a:schemeClr val="lt1"/>
                </a:solidFill>
                <a:uFillTx/>
                <a:latin typeface="Calibri"/>
              </a:rPr>
              <a:t>üzenetet is tud küldeni a feltöltőnek. </a:t>
            </a: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1"/>
          <a:srcRect l="0" t="-3037" r="0" b="0"/>
          <a:stretch/>
        </p:blipFill>
        <p:spPr>
          <a:xfrm>
            <a:off x="5596200" y="685800"/>
            <a:ext cx="5376600" cy="3429000"/>
          </a:xfrm>
          <a:prstGeom prst="rect">
            <a:avLst/>
          </a:prstGeom>
          <a:ln w="0">
            <a:noFill/>
          </a:ln>
        </p:spPr>
      </p:pic>
      <p:pic>
        <p:nvPicPr>
          <p:cNvPr id="165" name="" descr=""/>
          <p:cNvPicPr/>
          <p:nvPr/>
        </p:nvPicPr>
        <p:blipFill>
          <a:blip r:embed="rId2"/>
          <a:stretch/>
        </p:blipFill>
        <p:spPr>
          <a:xfrm>
            <a:off x="8458200" y="2514600"/>
            <a:ext cx="3429000" cy="2863080"/>
          </a:xfrm>
          <a:prstGeom prst="rect">
            <a:avLst/>
          </a:prstGeom>
          <a:ln w="0">
            <a:noFill/>
          </a:ln>
        </p:spPr>
      </p:pic>
      <p:pic>
        <p:nvPicPr>
          <p:cNvPr id="166" name="" descr=""/>
          <p:cNvPicPr/>
          <p:nvPr/>
        </p:nvPicPr>
        <p:blipFill>
          <a:blip r:embed="rId3"/>
          <a:stretch/>
        </p:blipFill>
        <p:spPr>
          <a:xfrm>
            <a:off x="5029200" y="5221800"/>
            <a:ext cx="3657600" cy="1411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hu" sz="3600" strike="noStrike" u="none" cap="all">
                <a:solidFill>
                  <a:schemeClr val="lt1"/>
                </a:solidFill>
                <a:uFillTx/>
                <a:latin typeface="Calibri Light"/>
              </a:rPr>
              <a:t>ADATBÁZIS terv</a:t>
            </a:r>
            <a:endParaRPr b="0" lang="hu" sz="3600" strike="noStrike" u="none" cap="all">
              <a:solidFill>
                <a:schemeClr val="lt1"/>
              </a:solidFill>
              <a:uFillTx/>
              <a:latin typeface="Calibri Light"/>
            </a:endParaRPr>
          </a:p>
        </p:txBody>
      </p:sp>
      <p:pic>
        <p:nvPicPr>
          <p:cNvPr id="168" name="" descr=""/>
          <p:cNvPicPr/>
          <p:nvPr/>
        </p:nvPicPr>
        <p:blipFill>
          <a:blip r:embed="rId1"/>
          <a:srcRect l="0" t="6873" r="0" b="0"/>
          <a:stretch/>
        </p:blipFill>
        <p:spPr>
          <a:xfrm>
            <a:off x="2057400" y="1600200"/>
            <a:ext cx="7903800" cy="5090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hu" sz="3600" strike="noStrike" u="none" cap="all">
              <a:solidFill>
                <a:schemeClr val="lt1"/>
              </a:solidFill>
              <a:uFillTx/>
              <a:latin typeface="Calibri Light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spcBef>
                <a:spcPts val="1417"/>
              </a:spcBef>
              <a:buNone/>
            </a:pPr>
            <a:endParaRPr b="0" lang="hu" sz="1800" strike="noStrike" u="none">
              <a:solidFill>
                <a:schemeClr val="lt1"/>
              </a:solidFill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0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8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9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theme1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Égi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shade val="96000"/>
                <a:lumMod val="110000"/>
              </a:schemeClr>
            </a:gs>
            <a:gs pos="100000">
              <a:schemeClr val="phClr">
                <a:shade val="96000"/>
                <a:lumMod val="100000"/>
              </a:schemeClr>
            </a:gs>
          </a:gsLst>
          <a:lin ang="4740000" scaled="1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6D5668-1971-40BB-BC7C-94C9B101AAB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370F4A1-FC59-4361-989F-6C79533DA5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57094B-4684-420B-AFE0-4E41CA2AF71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Égi arculat</Template>
  <TotalTime>46</TotalTime>
  <Application>LibreOffice/24.8.2.1$Linux_X86_64 LibreOffice_project/480$Build-1</Application>
  <AppVersion>15.0000</AppVersion>
  <Words>249</Words>
  <Paragraphs>19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2024-12-01T15:50:02Z</dcterms:created>
  <dc:creator/>
  <dc:description/>
  <dc:language>en-US</dc:language>
  <cp:lastModifiedBy/>
  <cp:lastPrinted>2024-12-01T17:56:15Z</cp:lastPrinted>
  <dcterms:modified xsi:type="dcterms:W3CDTF">2024-12-01T19:52:44Z</dcterms:modified>
  <cp:revision>11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2</vt:i4>
  </property>
  <property fmtid="{D5CDD505-2E9C-101B-9397-08002B2CF9AE}" pid="4" name="PresentationFormat">
    <vt:lpwstr>Szélesvásznú</vt:lpwstr>
  </property>
  <property fmtid="{D5CDD505-2E9C-101B-9397-08002B2CF9AE}" pid="5" name="Slides">
    <vt:i4>9</vt:i4>
  </property>
</Properties>
</file>